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ColumnBlu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Mines_wordmark_white_R copy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0725" y="58425"/>
            <a:ext cx="31812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rtl="0" algn="l">
              <a:spcBef>
                <a:spcPts val="0"/>
              </a:spcBef>
              <a:spcAft>
                <a:spcPts val="0"/>
              </a:spcAft>
              <a:buClr>
                <a:srgbClr val="263F6A"/>
              </a:buClr>
              <a:buSzPct val="100000"/>
              <a:buFont typeface="Verdana"/>
              <a:defRPr b="1" sz="3000">
                <a:solidFill>
                  <a:srgbClr val="263F6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rtl="0" algn="l">
              <a:spcBef>
                <a:spcPts val="0"/>
              </a:spcBef>
              <a:spcAft>
                <a:spcPts val="0"/>
              </a:spcAft>
              <a:defRPr/>
            </a:lvl2pPr>
            <a:lvl3pPr indent="-39687" lvl="2" marL="39687" rtl="0" algn="l">
              <a:spcBef>
                <a:spcPts val="0"/>
              </a:spcBef>
              <a:spcAft>
                <a:spcPts val="0"/>
              </a:spcAft>
              <a:defRPr/>
            </a:lvl3pPr>
            <a:lvl4pPr indent="-39687" lvl="3" marL="39687" rtl="0" algn="l">
              <a:spcBef>
                <a:spcPts val="0"/>
              </a:spcBef>
              <a:spcAft>
                <a:spcPts val="0"/>
              </a:spcAft>
              <a:defRPr/>
            </a:lvl4pPr>
            <a:lvl5pPr indent="-39687" lvl="4" marL="39687" rtl="0" algn="l">
              <a:spcBef>
                <a:spcPts val="0"/>
              </a:spcBef>
              <a:spcAft>
                <a:spcPts val="0"/>
              </a:spcAft>
              <a:defRPr/>
            </a:lvl5pPr>
            <a:lvl6pPr lvl="5" marL="496887" rtl="0" algn="l">
              <a:spcBef>
                <a:spcPts val="0"/>
              </a:spcBef>
              <a:spcAft>
                <a:spcPts val="0"/>
              </a:spcAft>
              <a:defRPr/>
            </a:lvl6pPr>
            <a:lvl7pPr lvl="6" marL="954087" rtl="0" algn="l">
              <a:spcBef>
                <a:spcPts val="0"/>
              </a:spcBef>
              <a:spcAft>
                <a:spcPts val="0"/>
              </a:spcAft>
              <a:defRPr/>
            </a:lvl7pPr>
            <a:lvl8pPr lvl="7" marL="1411287" rtl="0" algn="l">
              <a:spcBef>
                <a:spcPts val="0"/>
              </a:spcBef>
              <a:spcAft>
                <a:spcPts val="0"/>
              </a:spcAft>
              <a:defRPr/>
            </a:lvl8pPr>
            <a:lvl9pPr lvl="8" marL="1868487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ColumnBlu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defRPr sz="1800"/>
            </a:lvl1pPr>
            <a:lvl2pPr indent="-285750" lvl="1" marL="285750" rtl="0" algn="l">
              <a:spcBef>
                <a:spcPts val="600"/>
              </a:spcBef>
              <a:spcAft>
                <a:spcPts val="0"/>
              </a:spcAft>
              <a:buSzPct val="100000"/>
              <a:defRPr sz="1800"/>
            </a:lvl2pPr>
            <a:lvl3pPr indent="-228600" lvl="2" marL="228600" rtl="0" algn="l">
              <a:spcBef>
                <a:spcPts val="600"/>
              </a:spcBef>
              <a:spcAft>
                <a:spcPts val="0"/>
              </a:spcAft>
              <a:buSzPct val="100000"/>
              <a:defRPr sz="1800"/>
            </a:lvl3pPr>
            <a:lvl4pPr indent="-228600" lvl="3" marL="2286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4pPr>
            <a:lvl5pPr indent="-228600" lvl="4" marL="2286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5pPr>
            <a:lvl6pPr indent="-228600" lvl="5" marL="6858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6pPr>
            <a:lvl7pPr indent="-228600" lvl="6" marL="11430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7pPr>
            <a:lvl8pPr indent="-228600" lvl="7" marL="16002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8pPr>
            <a:lvl9pPr indent="-228600" lvl="8" marL="20574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306900" y="1477350"/>
            <a:ext cx="42486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3" type="body"/>
          </p:nvPr>
        </p:nvSpPr>
        <p:spPr>
          <a:xfrm>
            <a:off x="4555500" y="1477350"/>
            <a:ext cx="42486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Mines_wordmark_white_R copy.png"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0725" y="58425"/>
            <a:ext cx="31812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rtl="0" algn="l">
              <a:spcBef>
                <a:spcPts val="0"/>
              </a:spcBef>
              <a:spcAft>
                <a:spcPts val="0"/>
              </a:spcAft>
              <a:buClr>
                <a:srgbClr val="263F6A"/>
              </a:buClr>
              <a:buSzPct val="100000"/>
              <a:buFont typeface="Verdana"/>
              <a:defRPr b="1" sz="3000">
                <a:solidFill>
                  <a:srgbClr val="263F6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rtl="0" algn="l">
              <a:spcBef>
                <a:spcPts val="0"/>
              </a:spcBef>
              <a:spcAft>
                <a:spcPts val="0"/>
              </a:spcAft>
              <a:defRPr/>
            </a:lvl2pPr>
            <a:lvl3pPr indent="-39687" lvl="2" marL="39687" rtl="0" algn="l">
              <a:spcBef>
                <a:spcPts val="0"/>
              </a:spcBef>
              <a:spcAft>
                <a:spcPts val="0"/>
              </a:spcAft>
              <a:defRPr/>
            </a:lvl3pPr>
            <a:lvl4pPr indent="-39687" lvl="3" marL="39687" rtl="0" algn="l">
              <a:spcBef>
                <a:spcPts val="0"/>
              </a:spcBef>
              <a:spcAft>
                <a:spcPts val="0"/>
              </a:spcAft>
              <a:defRPr/>
            </a:lvl4pPr>
            <a:lvl5pPr indent="-39687" lvl="4" marL="39687" rtl="0" algn="l">
              <a:spcBef>
                <a:spcPts val="0"/>
              </a:spcBef>
              <a:spcAft>
                <a:spcPts val="0"/>
              </a:spcAft>
              <a:defRPr/>
            </a:lvl5pPr>
            <a:lvl6pPr lvl="5" marL="496887" rtl="0" algn="l">
              <a:spcBef>
                <a:spcPts val="0"/>
              </a:spcBef>
              <a:spcAft>
                <a:spcPts val="0"/>
              </a:spcAft>
              <a:defRPr/>
            </a:lvl6pPr>
            <a:lvl7pPr lvl="6" marL="954087" rtl="0" algn="l">
              <a:spcBef>
                <a:spcPts val="0"/>
              </a:spcBef>
              <a:spcAft>
                <a:spcPts val="0"/>
              </a:spcAft>
              <a:defRPr/>
            </a:lvl7pPr>
            <a:lvl8pPr lvl="7" marL="1411287" rtl="0" algn="l">
              <a:spcBef>
                <a:spcPts val="0"/>
              </a:spcBef>
              <a:spcAft>
                <a:spcPts val="0"/>
              </a:spcAft>
              <a:defRPr/>
            </a:lvl8pPr>
            <a:lvl9pPr lvl="8" marL="1868487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ColumnWhi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04800" y="6186225"/>
            <a:ext cx="6643200" cy="49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Mines_wordmark_white_R copy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0725" y="58425"/>
            <a:ext cx="31812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2" type="body"/>
          </p:nvPr>
        </p:nvSpPr>
        <p:spPr>
          <a:xfrm>
            <a:off x="304800" y="1293525"/>
            <a:ext cx="85344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defRPr b="1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indent="-39687" lvl="2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indent="-39687" lvl="3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indent="-39687" lvl="4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968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540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4112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684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ColumnWhi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304800" y="6186225"/>
            <a:ext cx="6643200" cy="49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304800" y="1293525"/>
            <a:ext cx="85344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defRPr sz="1800"/>
            </a:lvl1pPr>
            <a:lvl2pPr indent="-285750" lvl="1" marL="285750" rtl="0" algn="l">
              <a:spcBef>
                <a:spcPts val="600"/>
              </a:spcBef>
              <a:spcAft>
                <a:spcPts val="0"/>
              </a:spcAft>
              <a:buSzPct val="100000"/>
              <a:defRPr sz="1800"/>
            </a:lvl2pPr>
            <a:lvl3pPr indent="-228600" lvl="2" marL="228600" rtl="0" algn="l">
              <a:spcBef>
                <a:spcPts val="600"/>
              </a:spcBef>
              <a:spcAft>
                <a:spcPts val="0"/>
              </a:spcAft>
              <a:buSzPct val="100000"/>
              <a:defRPr sz="1800"/>
            </a:lvl3pPr>
            <a:lvl4pPr indent="-228600" lvl="3" marL="2286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4pPr>
            <a:lvl5pPr indent="-228600" lvl="4" marL="2286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5pPr>
            <a:lvl6pPr indent="-228600" lvl="5" marL="6858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6pPr>
            <a:lvl7pPr indent="-228600" lvl="6" marL="11430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7pPr>
            <a:lvl8pPr indent="-228600" lvl="7" marL="16002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8pPr>
            <a:lvl9pPr indent="-228600" lvl="8" marL="2057400" rtl="0" algn="l">
              <a:spcBef>
                <a:spcPts val="500"/>
              </a:spcBef>
              <a:spcAft>
                <a:spcPts val="0"/>
              </a:spcAft>
              <a:buSzPct val="100000"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304800" y="1293525"/>
            <a:ext cx="42486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4" type="body"/>
          </p:nvPr>
        </p:nvSpPr>
        <p:spPr>
          <a:xfrm>
            <a:off x="4553400" y="1293525"/>
            <a:ext cx="4248600" cy="48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28575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6858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11430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16002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20574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Mines_wordmark_white_R copy.png" id="35" name="Shape 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0725" y="58425"/>
            <a:ext cx="31812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defRPr b="1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indent="-39687" lvl="2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indent="-39687" lvl="3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indent="-39687" lvl="4" marL="396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968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540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4112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684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ctrTitle"/>
          </p:nvPr>
        </p:nvSpPr>
        <p:spPr>
          <a:xfrm>
            <a:off x="685800" y="22595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defRPr b="1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2pPr>
            <a:lvl3pPr indent="-39687" lvl="2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3pPr>
            <a:lvl4pPr indent="-39687" lvl="3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4pPr>
            <a:lvl5pPr indent="-39687" lvl="4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5pPr>
            <a:lvl6pPr indent="-1587" lvl="5" marL="4968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6pPr>
            <a:lvl7pPr indent="-1587" lvl="6" marL="9540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7pPr>
            <a:lvl8pPr indent="-1587" lvl="7" marL="14112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8pPr>
            <a:lvl9pPr indent="-1587" lvl="8" marL="18684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1094250" y="5400425"/>
            <a:ext cx="6955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Logo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esPowerPoints_start14.jpg"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0" y="-76200"/>
            <a:ext cx="92964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685800" y="22595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9687" lvl="0" marL="39687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defRPr b="1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87" lvl="1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2pPr>
            <a:lvl3pPr indent="-39687" lvl="2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3pPr>
            <a:lvl4pPr indent="-39687" lvl="3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4pPr>
            <a:lvl5pPr indent="-39687" lvl="4" marL="396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5pPr>
            <a:lvl6pPr indent="-1587" lvl="5" marL="4968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6pPr>
            <a:lvl7pPr indent="-1587" lvl="6" marL="9540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7pPr>
            <a:lvl8pPr indent="-1587" lvl="7" marL="14112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8pPr>
            <a:lvl9pPr indent="-1587" lvl="8" marL="1868487" marR="0" rtl="0" algn="l">
              <a:spcBef>
                <a:spcPts val="0"/>
              </a:spcBef>
              <a:spcAft>
                <a:spcPts val="0"/>
              </a:spcAft>
              <a:buClr>
                <a:srgbClr val="3048AE"/>
              </a:buClr>
              <a:buSzPct val="100000"/>
              <a:defRPr b="1" sz="3600">
                <a:solidFill>
                  <a:srgbClr val="3048AE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1094250" y="5400425"/>
            <a:ext cx="6955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314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965200"/>
            <a:ext cx="8153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9687" lvl="0" marL="39687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-39687" lvl="1" marL="39687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-39687" lvl="2" marL="39687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-39687" lvl="3" marL="39687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-39687" lvl="4" marL="39687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-1587" lvl="5" marL="496887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-1587" lvl="6" marL="954087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-1587" lvl="7" marL="1411287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-1587" lvl="8" marL="1868487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2286000"/>
            <a:ext cx="81534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700"/>
              </a:spcBef>
              <a:spcAft>
                <a:spcPts val="0"/>
              </a:spcAft>
              <a:defRPr/>
            </a:lvl1pPr>
            <a:lvl2pPr indent="-285750" lvl="1" marL="285750" marR="0" rtl="0" algn="l">
              <a:spcBef>
                <a:spcPts val="600"/>
              </a:spcBef>
              <a:spcAft>
                <a:spcPts val="0"/>
              </a:spcAft>
              <a:defRPr/>
            </a:lvl2pPr>
            <a:lvl3pPr indent="-228600" lvl="2" marL="228600" marR="0" rtl="0" algn="l">
              <a:spcBef>
                <a:spcPts val="600"/>
              </a:spcBef>
              <a:spcAft>
                <a:spcPts val="0"/>
              </a:spcAft>
              <a:defRPr/>
            </a:lvl3pPr>
            <a:lvl4pPr indent="-228600" lvl="3" marL="228600" marR="0" rtl="0" algn="l">
              <a:spcBef>
                <a:spcPts val="500"/>
              </a:spcBef>
              <a:spcAft>
                <a:spcPts val="0"/>
              </a:spcAft>
              <a:defRPr/>
            </a:lvl4pPr>
            <a:lvl5pPr indent="-228600" lvl="4" marL="228600" marR="0" rtl="0" algn="l">
              <a:spcBef>
                <a:spcPts val="500"/>
              </a:spcBef>
              <a:spcAft>
                <a:spcPts val="0"/>
              </a:spcAft>
              <a:defRPr/>
            </a:lvl5pPr>
            <a:lvl6pPr indent="-228600" lvl="5" marL="685800" marR="0" rtl="0" algn="l">
              <a:spcBef>
                <a:spcPts val="500"/>
              </a:spcBef>
              <a:spcAft>
                <a:spcPts val="0"/>
              </a:spcAft>
              <a:defRPr/>
            </a:lvl6pPr>
            <a:lvl7pPr indent="-228600" lvl="6" marL="1143000" marR="0" rtl="0" algn="l">
              <a:spcBef>
                <a:spcPts val="500"/>
              </a:spcBef>
              <a:spcAft>
                <a:spcPts val="0"/>
              </a:spcAft>
              <a:defRPr/>
            </a:lvl7pPr>
            <a:lvl8pPr indent="-228600" lvl="7" marL="1600200" marR="0" rtl="0" algn="l">
              <a:spcBef>
                <a:spcPts val="500"/>
              </a:spcBef>
              <a:spcAft>
                <a:spcPts val="0"/>
              </a:spcAft>
              <a:defRPr/>
            </a:lvl8pPr>
            <a:lvl9pPr indent="-228600" lvl="8" marL="2057400" marR="0" rtl="0" algn="l">
              <a:spcBef>
                <a:spcPts val="50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12.png"/><Relationship Id="rId5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youtube.com/v/mErzyKOcpLE" TargetMode="External"/><Relationship Id="rId4" Type="http://schemas.openxmlformats.org/officeDocument/2006/relationships/image" Target="../media/image0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vignette4.wikia.nocookie.net/guitarhero/images/c/c4/Guitar-hero.jpg/revision/latest?cb=20140917150037" TargetMode="External"/><Relationship Id="rId4" Type="http://schemas.openxmlformats.org/officeDocument/2006/relationships/image" Target="../media/image02.png"/><Relationship Id="rId5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Relationship Id="rId5" Type="http://schemas.openxmlformats.org/officeDocument/2006/relationships/hyperlink" Target="http://youtube.com/v/mErzyKOcpLE" TargetMode="External"/><Relationship Id="rId6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Abstj0PdkW0&amp;t=120s" TargetMode="External"/><Relationship Id="rId4" Type="http://schemas.openxmlformats.org/officeDocument/2006/relationships/hyperlink" Target="https://www.youtube.com/watch?v=Pp-MwmSbOYo" TargetMode="External"/><Relationship Id="rId5" Type="http://schemas.openxmlformats.org/officeDocument/2006/relationships/hyperlink" Target="https://www.youtube.com/watch?v=kfnd2wnb1Ec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685800" y="1166900"/>
            <a:ext cx="7772400" cy="28215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800"/>
              <a:t>Piano Recognition</a:t>
            </a:r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1094250" y="5400425"/>
            <a:ext cx="6955500" cy="7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39687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/>
              <a:t>Ryan Thorpe / Haoxuan yang</a:t>
            </a:r>
          </a:p>
          <a:p>
            <a:pPr lvl="0" marL="39687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/>
              <a:t>December 7, 2016</a:t>
            </a:r>
          </a:p>
          <a:p>
            <a:pPr lvl="0" marL="39687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/>
              <a:t>EENG507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3048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3069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/>
              <a:t>Using techniques from the CCC labs the black region inside white window will be picked out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We want to find the 4 corners of this region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38" name="Shape 138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Calibration Procedure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525" y="1404025"/>
            <a:ext cx="3460790" cy="2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575" y="2879550"/>
            <a:ext cx="3554974" cy="20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050" y="4561343"/>
            <a:ext cx="3808424" cy="21830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-3148413">
            <a:off x="7135096" y="2172711"/>
            <a:ext cx="397946" cy="8241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2307044">
            <a:off x="7399279" y="5002295"/>
            <a:ext cx="398011" cy="82422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048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3069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/>
              <a:t>The simplified region mask allows for robust corner point calculation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Issues arose from using the LCD screen because of it’s rounded edges and sunken position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Corners were calculated by finding the hough lines and their intersection points</a:t>
            </a:r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52" name="Shape 152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Calibration Procedure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400" y="1445925"/>
            <a:ext cx="5536200" cy="3181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 rot="-7807009">
            <a:off x="4942200" y="2479265"/>
            <a:ext cx="565688" cy="3770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-2101314">
            <a:off x="5862761" y="2500491"/>
            <a:ext cx="565614" cy="3769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 rot="2893508">
            <a:off x="5862771" y="3428099"/>
            <a:ext cx="565591" cy="376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 rot="8329702">
            <a:off x="5100369" y="3370096"/>
            <a:ext cx="565533" cy="3769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304800" y="1477350"/>
            <a:ext cx="2996100" cy="17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06900" y="1477350"/>
            <a:ext cx="2996100" cy="188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/>
              <a:t>With the corner points found use known dimensions of white window to make ortho photo of region of interest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6" name="Shape 166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Calibration Procedure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0" y="3543112"/>
            <a:ext cx="3218400" cy="25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96" y="1477350"/>
            <a:ext cx="1640224" cy="36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875" y="1477349"/>
            <a:ext cx="1513818" cy="36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400" y="1477350"/>
            <a:ext cx="1479825" cy="36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8725" y="1477350"/>
            <a:ext cx="1367065" cy="36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048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3069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Note 1 is assigned as the origin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Based off this the locations of the other 27 notes are calculated in a lookup table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The pixel locations of notes 4 and 7 are compared to this lookup table to see if calibration was a success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The main outputs from </a:t>
            </a:r>
            <a:r>
              <a:rPr i="1" lang="en-US"/>
              <a:t>calibrate()</a:t>
            </a:r>
            <a:r>
              <a:rPr lang="en-US"/>
              <a:t> are: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Note lookup table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Orthophoto corners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80" name="Shape 180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Calibration Procedure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27527" l="0" r="27719" t="10307"/>
          <a:stretch/>
        </p:blipFill>
        <p:spPr>
          <a:xfrm>
            <a:off x="6315274" y="487700"/>
            <a:ext cx="2723278" cy="416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800" y="1531953"/>
            <a:ext cx="1479825" cy="3974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Shape 184"/>
          <p:cNvCxnSpPr>
            <a:stCxn id="185" idx="0"/>
          </p:cNvCxnSpPr>
          <p:nvPr/>
        </p:nvCxnSpPr>
        <p:spPr>
          <a:xfrm flipH="1" rot="10800000">
            <a:off x="4302500" y="5007975"/>
            <a:ext cx="57000" cy="7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3531500" y="5721675"/>
            <a:ext cx="15420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The position of Key 1 becomes the LCD’s origin (0,0)</a:t>
            </a:r>
          </a:p>
        </p:txBody>
      </p:sp>
      <p:cxnSp>
        <p:nvCxnSpPr>
          <p:cNvPr id="186" name="Shape 186"/>
          <p:cNvCxnSpPr>
            <a:stCxn id="187" idx="2"/>
          </p:cNvCxnSpPr>
          <p:nvPr/>
        </p:nvCxnSpPr>
        <p:spPr>
          <a:xfrm flipH="1">
            <a:off x="4390550" y="3443400"/>
            <a:ext cx="171600" cy="78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x="4302500" y="3010500"/>
            <a:ext cx="519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Note 7</a:t>
            </a:r>
          </a:p>
        </p:txBody>
      </p:sp>
      <p:cxnSp>
        <p:nvCxnSpPr>
          <p:cNvPr id="188" name="Shape 188"/>
          <p:cNvCxnSpPr>
            <a:stCxn id="189" idx="2"/>
          </p:cNvCxnSpPr>
          <p:nvPr/>
        </p:nvCxnSpPr>
        <p:spPr>
          <a:xfrm flipH="1">
            <a:off x="3933350" y="3748200"/>
            <a:ext cx="171600" cy="78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3845300" y="3315300"/>
            <a:ext cx="519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Note 4</a:t>
            </a:r>
          </a:p>
        </p:txBody>
      </p:sp>
      <p:sp>
        <p:nvSpPr>
          <p:cNvPr id="190" name="Shape 190"/>
          <p:cNvSpPr/>
          <p:nvPr/>
        </p:nvSpPr>
        <p:spPr>
          <a:xfrm>
            <a:off x="354425" y="4840350"/>
            <a:ext cx="432600" cy="368700"/>
          </a:xfrm>
          <a:prstGeom prst="su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3450" l="5470" r="-5470" t="-3449"/>
          <a:stretch/>
        </p:blipFill>
        <p:spPr>
          <a:xfrm>
            <a:off x="5316023" y="1645962"/>
            <a:ext cx="1788475" cy="48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 rot="8152845">
            <a:off x="6781803" y="4518621"/>
            <a:ext cx="565822" cy="3770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Wanted code to read the LCD screen and output the corresponding key number(s)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There are 26 white keys, 18 black keys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-US"/>
              <a:t>They are numbered 1-44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Used MATLAB to process is as follows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-US"/>
              <a:t>Calibrate on-screen music notes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>
                <a:solidFill>
                  <a:schemeClr val="dk2"/>
                </a:solidFill>
              </a:rPr>
              <a:t>Read Video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Recognize LCD screen Area	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Use Hough Lines to find corners</a:t>
            </a:r>
          </a:p>
          <a:p>
            <a:pPr indent="-228600" lvl="0" marL="9144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-US">
                <a:solidFill>
                  <a:srgbClr val="FF0000"/>
                </a:solidFill>
              </a:rPr>
              <a:t>Loop to read video every second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Read Video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Use corners to make orthophoto showing region of interest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Threshold to reveal “note blobs”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Calculate x,y centers of blobs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Output key number to be pressed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0" name="Shape 200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Approach - Music Reader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304800" y="1477350"/>
            <a:ext cx="22977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306900" y="1477350"/>
            <a:ext cx="22278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/>
              <a:t>With orthophoto corners we can go straight to a “normal” region of interest every frame.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Key numbers are calculated every second and stored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This array will be used in the second part of the project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The Key Highlighting</a:t>
            </a: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Reading Music in Video Stream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21439" l="3369" r="18279" t="0"/>
          <a:stretch/>
        </p:blipFill>
        <p:spPr>
          <a:xfrm>
            <a:off x="3501673" y="1619725"/>
            <a:ext cx="1843550" cy="16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15285" l="20796" r="38961" t="23473"/>
          <a:stretch/>
        </p:blipFill>
        <p:spPr>
          <a:xfrm>
            <a:off x="5543900" y="1619725"/>
            <a:ext cx="2227799" cy="19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098" y="4215237"/>
            <a:ext cx="962725" cy="21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200" y="4248350"/>
            <a:ext cx="790699" cy="21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8283" y="5159700"/>
            <a:ext cx="2066674" cy="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7599" y="1559600"/>
            <a:ext cx="1140949" cy="31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3989362" y="3599887"/>
            <a:ext cx="3282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7" name="Shape 217"/>
          <p:cNvCxnSpPr>
            <a:stCxn id="210" idx="2"/>
            <a:endCxn id="216" idx="0"/>
          </p:cNvCxnSpPr>
          <p:nvPr/>
        </p:nvCxnSpPr>
        <p:spPr>
          <a:xfrm flipH="1">
            <a:off x="4153448" y="3289324"/>
            <a:ext cx="270000" cy="3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>
            <a:endCxn id="216" idx="6"/>
          </p:cNvCxnSpPr>
          <p:nvPr/>
        </p:nvCxnSpPr>
        <p:spPr>
          <a:xfrm flipH="1">
            <a:off x="4317562" y="3544087"/>
            <a:ext cx="1320000" cy="2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>
            <a:endCxn id="216" idx="5"/>
          </p:cNvCxnSpPr>
          <p:nvPr/>
        </p:nvCxnSpPr>
        <p:spPr>
          <a:xfrm rot="10800000">
            <a:off x="4269498" y="3860050"/>
            <a:ext cx="3707700" cy="4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>
            <a:stCxn id="212" idx="3"/>
            <a:endCxn id="213" idx="1"/>
          </p:cNvCxnSpPr>
          <p:nvPr/>
        </p:nvCxnSpPr>
        <p:spPr>
          <a:xfrm>
            <a:off x="4634823" y="5292687"/>
            <a:ext cx="526500" cy="1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" name="Shape 221"/>
          <p:cNvCxnSpPr>
            <a:endCxn id="214" idx="1"/>
          </p:cNvCxnSpPr>
          <p:nvPr/>
        </p:nvCxnSpPr>
        <p:spPr>
          <a:xfrm>
            <a:off x="5954783" y="5349462"/>
            <a:ext cx="5235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>
            <a:stCxn id="214" idx="2"/>
          </p:cNvCxnSpPr>
          <p:nvPr/>
        </p:nvCxnSpPr>
        <p:spPr>
          <a:xfrm flipH="1" rot="5400000">
            <a:off x="3772120" y="1819525"/>
            <a:ext cx="3114600" cy="4364400"/>
          </a:xfrm>
          <a:prstGeom prst="bentConnector4">
            <a:avLst>
              <a:gd fmla="val -32064" name="adj1"/>
              <a:gd fmla="val 103518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" name="Shape 223"/>
          <p:cNvCxnSpPr>
            <a:endCxn id="210" idx="1"/>
          </p:cNvCxnSpPr>
          <p:nvPr/>
        </p:nvCxnSpPr>
        <p:spPr>
          <a:xfrm>
            <a:off x="3105373" y="2451224"/>
            <a:ext cx="396299" cy="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>
            <a:stCxn id="216" idx="4"/>
            <a:endCxn id="212" idx="0"/>
          </p:cNvCxnSpPr>
          <p:nvPr/>
        </p:nvCxnSpPr>
        <p:spPr>
          <a:xfrm>
            <a:off x="4153462" y="3904687"/>
            <a:ext cx="0" cy="3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5" name="Shape 225"/>
          <p:cNvSpPr/>
          <p:nvPr/>
        </p:nvSpPr>
        <p:spPr>
          <a:xfrm rot="6385018">
            <a:off x="8077996" y="5489199"/>
            <a:ext cx="565766" cy="376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7771700" y="5908225"/>
            <a:ext cx="866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Highlighting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2" type="body"/>
          </p:nvPr>
        </p:nvSpPr>
        <p:spPr>
          <a:xfrm>
            <a:off x="306900" y="1477350"/>
            <a:ext cx="42486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 </a:t>
            </a:r>
          </a:p>
        </p:txBody>
      </p:sp>
      <p:sp>
        <p:nvSpPr>
          <p:cNvPr id="233" name="Shape 233"/>
          <p:cNvSpPr txBox="1"/>
          <p:nvPr>
            <p:ph idx="3" type="body"/>
          </p:nvPr>
        </p:nvSpPr>
        <p:spPr>
          <a:xfrm>
            <a:off x="7305975" y="1585425"/>
            <a:ext cx="1009500" cy="478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18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19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20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0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16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18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17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17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0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20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18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16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17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17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-US"/>
              <a:t>16</a:t>
            </a:r>
          </a:p>
          <a:p>
            <a:pPr indent="-69850" lvl="0" mar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Video of Ode to Joy</a:t>
            </a:r>
          </a:p>
        </p:txBody>
      </p:sp>
      <p:sp>
        <p:nvSpPr>
          <p:cNvPr descr="10 sec of ode joy" id="237" name="Shape 237" title="20161206 215610">
            <a:hlinkClick r:id="rId3"/>
          </p:cNvPr>
          <p:cNvSpPr/>
          <p:nvPr/>
        </p:nvSpPr>
        <p:spPr>
          <a:xfrm>
            <a:off x="470225" y="20078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Shape 238"/>
          <p:cNvSpPr/>
          <p:nvPr/>
        </p:nvSpPr>
        <p:spPr>
          <a:xfrm>
            <a:off x="5366050" y="3356550"/>
            <a:ext cx="1616100" cy="7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15 seconds of Ode to Joy!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6001600" y="1585425"/>
            <a:ext cx="1331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Key numbers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306900" y="1477350"/>
            <a:ext cx="35595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en-US" sz="2400">
                <a:solidFill>
                  <a:srgbClr val="FF0000"/>
                </a:solidFill>
              </a:rPr>
              <a:t>What we have:</a:t>
            </a:r>
          </a:p>
          <a:p>
            <a:pPr indent="-381000" lvl="0" marL="914400" rtl="0">
              <a:spcBef>
                <a:spcPts val="0"/>
              </a:spcBef>
              <a:buClr>
                <a:schemeClr val="dk2"/>
              </a:buClr>
              <a:buSzPct val="100000"/>
              <a:buAutoNum type="arabicPeriod"/>
            </a:pPr>
            <a:r>
              <a:rPr lang="en-US" sz="2400">
                <a:solidFill>
                  <a:schemeClr val="dk2"/>
                </a:solidFill>
              </a:rPr>
              <a:t>Time notes(table) from the video reader</a:t>
            </a:r>
          </a:p>
          <a:p>
            <a:pPr indent="-381000" lvl="0" marL="914400" rtl="0">
              <a:spcBef>
                <a:spcPts val="0"/>
              </a:spcBef>
              <a:buClr>
                <a:schemeClr val="dk2"/>
              </a:buClr>
              <a:buSzPct val="100000"/>
              <a:buAutoNum type="arabicPeriod"/>
            </a:pPr>
            <a:r>
              <a:rPr lang="en-US" sz="2400">
                <a:solidFill>
                  <a:schemeClr val="dk2"/>
                </a:solidFill>
              </a:rPr>
              <a:t>Video from the bad piano player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47" name="Shape 247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-US"/>
              <a:t>Approach - Key Highlighter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279550" y="1477350"/>
            <a:ext cx="3559500" cy="4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Calibri"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we want:</a:t>
            </a:r>
          </a:p>
          <a:p>
            <a:pPr indent="-3810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Highlight keys being pressed</a:t>
            </a:r>
          </a:p>
          <a:p>
            <a:pPr indent="-381000" lvl="0" marL="9144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AutoNum type="arabicPeriod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Highlight keys which should be pressed</a:t>
            </a:r>
          </a:p>
        </p:txBody>
      </p:sp>
      <p:sp>
        <p:nvSpPr>
          <p:cNvPr id="250" name="Shape 250"/>
          <p:cNvSpPr/>
          <p:nvPr/>
        </p:nvSpPr>
        <p:spPr>
          <a:xfrm rot="-2207">
            <a:off x="3828824" y="3240504"/>
            <a:ext cx="1401600" cy="6260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1800">
                <a:solidFill>
                  <a:srgbClr val="0000FF"/>
                </a:solidFill>
              </a:rPr>
              <a:t>How??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Using array of piano key numbers to highlight the corresponding key for a song or the user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US">
                <a:solidFill>
                  <a:schemeClr val="dk2"/>
                </a:solidFill>
              </a:rPr>
              <a:t>There are 26 white keys, 18 black keys</a:t>
            </a:r>
          </a:p>
          <a:p>
            <a:pPr indent="-228600" lvl="2" marL="1371600" rtl="0">
              <a:spcBef>
                <a:spcPts val="0"/>
              </a:spcBef>
              <a:buChar char="■"/>
            </a:pPr>
            <a:r>
              <a:rPr lang="en-US">
                <a:solidFill>
                  <a:schemeClr val="dk2"/>
                </a:solidFill>
              </a:rPr>
              <a:t>They are numbered 1-44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>
                <a:solidFill>
                  <a:schemeClr val="dk2"/>
                </a:solidFill>
              </a:rPr>
              <a:t>Used MATLAB to process is as follows</a:t>
            </a:r>
          </a:p>
          <a:p>
            <a:pPr indent="-228600" lvl="0" marL="914400" rtl="0"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-US">
                <a:solidFill>
                  <a:schemeClr val="dk2"/>
                </a:solidFill>
              </a:rPr>
              <a:t>Use hough lines to find corners of keyboard</a:t>
            </a:r>
          </a:p>
          <a:p>
            <a:pPr indent="-228600" lvl="1" marL="13716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-US">
                <a:solidFill>
                  <a:srgbClr val="FF0000"/>
                </a:solidFill>
              </a:rPr>
              <a:t>Read the first frame of the video</a:t>
            </a:r>
          </a:p>
          <a:p>
            <a:pPr indent="-228600" lvl="1" marL="13716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-US">
                <a:solidFill>
                  <a:srgbClr val="FF0000"/>
                </a:solidFill>
              </a:rPr>
              <a:t>Adjust the threshold to find right corners of keyboard	</a:t>
            </a:r>
          </a:p>
          <a:p>
            <a:pPr indent="-228600" lvl="1" marL="1371600" rtl="0">
              <a:spcBef>
                <a:spcPts val="0"/>
              </a:spcBef>
              <a:buClr>
                <a:schemeClr val="dk2"/>
              </a:buClr>
              <a:buAutoNum type="alphaLcPeriod"/>
            </a:pPr>
            <a:r>
              <a:rPr lang="en-US">
                <a:solidFill>
                  <a:schemeClr val="dk2"/>
                </a:solidFill>
              </a:rPr>
              <a:t>Calculate the position of each key and save them into the database</a:t>
            </a:r>
          </a:p>
          <a:p>
            <a:pPr indent="-228600" lvl="0" marL="9144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/>
              <a:t>Use piano key array to highlight appropriate piano key</a:t>
            </a:r>
          </a:p>
          <a:p>
            <a:pPr indent="-228600" lvl="1" marL="13716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-US">
                <a:solidFill>
                  <a:srgbClr val="FF0000"/>
                </a:solidFill>
              </a:rPr>
              <a:t>Get the input from the time notes→ convert to notes in frame</a:t>
            </a:r>
          </a:p>
          <a:p>
            <a:pPr indent="-228600" lvl="1" marL="1371600" rtl="0">
              <a:spcBef>
                <a:spcPts val="0"/>
              </a:spcBef>
              <a:buClr>
                <a:schemeClr val="dk2"/>
              </a:buClr>
              <a:buAutoNum type="alphaLcPeriod"/>
            </a:pPr>
            <a:r>
              <a:rPr lang="en-US">
                <a:solidFill>
                  <a:schemeClr val="dk2"/>
                </a:solidFill>
              </a:rPr>
              <a:t>Find the position of keys from database</a:t>
            </a:r>
          </a:p>
          <a:p>
            <a:pPr indent="-228600" lvl="1" marL="1371600" rtl="0">
              <a:spcBef>
                <a:spcPts val="0"/>
              </a:spcBef>
              <a:buClr>
                <a:schemeClr val="dk2"/>
              </a:buClr>
              <a:buAutoNum type="alphaLcPeriod"/>
            </a:pPr>
            <a:r>
              <a:rPr lang="en-US">
                <a:solidFill>
                  <a:schemeClr val="dk2"/>
                </a:solidFill>
              </a:rPr>
              <a:t>Highlight them with rectangles in different color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58" name="Shape 258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-US"/>
              <a:t>Approach - Key Highlighter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Watch DEMO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67" name="Shape 267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-US"/>
              <a:t>Approach - Key Highlighter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</a:pPr>
            <a:r>
              <a:rPr lang="en-US" sz="2400">
                <a:solidFill>
                  <a:srgbClr val="FF0000"/>
                </a:solidFill>
              </a:rPr>
              <a:t>Topic: Aims and Assumptions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Previous Work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Approach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Experiments and Results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Achievements, limitations and future work</a:t>
            </a:r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304800" y="547425"/>
            <a:ext cx="8534400" cy="8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-US"/>
              <a:t>Two ways to know which keys are being pressed by the user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US"/>
              <a:t>Detect the small notes on the screen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  <a:buChar char="■"/>
            </a:pPr>
            <a:r>
              <a:rPr lang="en-US">
                <a:solidFill>
                  <a:srgbClr val="FF0000"/>
                </a:solidFill>
              </a:rPr>
              <a:t>Limited camera quality problem (too far from the camera)</a:t>
            </a:r>
          </a:p>
          <a:p>
            <a:pPr indent="-228600" lvl="2" marL="1371600" rtl="0">
              <a:spcBef>
                <a:spcPts val="0"/>
              </a:spcBef>
              <a:buClr>
                <a:srgbClr val="0000FF"/>
              </a:buClr>
              <a:buChar char="■"/>
            </a:pPr>
            <a:r>
              <a:rPr lang="en-US">
                <a:solidFill>
                  <a:srgbClr val="0000FF"/>
                </a:solidFill>
              </a:rPr>
              <a:t>Bad lighting condition problem (such as reflection on the screen)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1" marL="914400" rtl="0">
              <a:spcBef>
                <a:spcPts val="0"/>
              </a:spcBef>
              <a:buClr>
                <a:schemeClr val="dk2"/>
              </a:buClr>
              <a:buChar char="○"/>
            </a:pPr>
            <a:r>
              <a:rPr lang="en-US">
                <a:solidFill>
                  <a:schemeClr val="dk2"/>
                </a:solidFill>
              </a:rPr>
              <a:t>Hand gesture(Finger tips)</a:t>
            </a:r>
          </a:p>
          <a:p>
            <a:pPr indent="-228600" lvl="2" marL="1371600" rtl="0">
              <a:spcBef>
                <a:spcPts val="0"/>
              </a:spcBef>
              <a:buClr>
                <a:schemeClr val="dk2"/>
              </a:buClr>
              <a:buChar char="■"/>
            </a:pPr>
            <a:r>
              <a:rPr lang="en-US">
                <a:solidFill>
                  <a:schemeClr val="dk2"/>
                </a:solidFill>
              </a:rPr>
              <a:t>Color threshold  </a:t>
            </a:r>
          </a:p>
          <a:p>
            <a:pPr indent="-228600" lvl="3" marL="1828800" rtl="0">
              <a:spcBef>
                <a:spcPts val="0"/>
              </a:spcBef>
              <a:buClr>
                <a:srgbClr val="FF0000"/>
              </a:buClr>
              <a:buChar char="●"/>
            </a:pPr>
            <a:r>
              <a:rPr lang="en-US">
                <a:solidFill>
                  <a:srgbClr val="FF0000"/>
                </a:solidFill>
              </a:rPr>
              <a:t>Lighting condition problem : restrict the threshold</a:t>
            </a:r>
          </a:p>
          <a:p>
            <a:pPr indent="-228600" lvl="3" marL="1828800" rtl="0">
              <a:spcBef>
                <a:spcPts val="0"/>
              </a:spcBef>
              <a:buClr>
                <a:srgbClr val="0000FF"/>
              </a:buClr>
              <a:buChar char="●"/>
            </a:pPr>
            <a:r>
              <a:rPr lang="en-US">
                <a:solidFill>
                  <a:srgbClr val="0000FF"/>
                </a:solidFill>
              </a:rPr>
              <a:t>Background problem (almost the same color with my hand) → multiple boundaries : use region of interest</a:t>
            </a:r>
          </a:p>
          <a:p>
            <a:pPr indent="-228600" lvl="2" marL="1371600" rtl="0">
              <a:spcBef>
                <a:spcPts val="0"/>
              </a:spcBef>
              <a:buClr>
                <a:schemeClr val="dk2"/>
              </a:buClr>
              <a:buChar char="■"/>
            </a:pPr>
            <a:r>
              <a:rPr lang="en-US">
                <a:solidFill>
                  <a:schemeClr val="dk2"/>
                </a:solidFill>
              </a:rPr>
              <a:t>Find peaks </a:t>
            </a:r>
          </a:p>
          <a:p>
            <a:pPr indent="-228600" lvl="3" marL="1828800" rtl="0">
              <a:spcBef>
                <a:spcPts val="0"/>
              </a:spcBef>
              <a:buClr>
                <a:srgbClr val="FF0000"/>
              </a:buClr>
              <a:buChar char="●"/>
            </a:pPr>
            <a:r>
              <a:rPr lang="en-US">
                <a:solidFill>
                  <a:srgbClr val="FF0000"/>
                </a:solidFill>
              </a:rPr>
              <a:t>Only can find minima on the boundary when using “findpeaks” function : use “flipdim” now and then flip back in the future.</a:t>
            </a:r>
          </a:p>
          <a:p>
            <a:pPr indent="-228600" lvl="3" marL="1828800" rtl="0">
              <a:spcBef>
                <a:spcPts val="0"/>
              </a:spcBef>
              <a:buClr>
                <a:srgbClr val="0000FF"/>
              </a:buClr>
              <a:buChar char="●"/>
            </a:pPr>
            <a:r>
              <a:rPr lang="en-US">
                <a:solidFill>
                  <a:srgbClr val="0000FF"/>
                </a:solidFill>
              </a:rPr>
              <a:t>Multiple peaks : pick the highest one (that’s the fingertip !!!)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76" name="Shape 276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-US"/>
              <a:t>Approach - Finger Detector</a:t>
            </a:r>
          </a:p>
        </p:txBody>
      </p:sp>
      <p:sp>
        <p:nvSpPr>
          <p:cNvPr id="278" name="Shape 278"/>
          <p:cNvSpPr/>
          <p:nvPr/>
        </p:nvSpPr>
        <p:spPr>
          <a:xfrm>
            <a:off x="2831625" y="2587025"/>
            <a:ext cx="2276700" cy="84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4995325" y="2812825"/>
            <a:ext cx="2586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>
                <a:solidFill>
                  <a:srgbClr val="FF0000"/>
                </a:solidFill>
              </a:rPr>
              <a:t>NOT A GOOD WAY 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3048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idx="2" type="body"/>
          </p:nvPr>
        </p:nvSpPr>
        <p:spPr>
          <a:xfrm>
            <a:off x="211500" y="1477350"/>
            <a:ext cx="31827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/>
              <a:t>Collect color data of hand from different frames and generate the threshold</a:t>
            </a:r>
          </a:p>
          <a:p>
            <a:pPr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But this is far from enough because this still cannot get rid of the background (the colors look like the same)</a:t>
            </a: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87" name="Shape 287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Color Threshold</a:t>
            </a:r>
          </a:p>
        </p:txBody>
      </p:sp>
      <p:sp>
        <p:nvSpPr>
          <p:cNvPr id="289" name="Shape 289"/>
          <p:cNvSpPr/>
          <p:nvPr/>
        </p:nvSpPr>
        <p:spPr>
          <a:xfrm rot="-3148413">
            <a:off x="7012796" y="1966411"/>
            <a:ext cx="397946" cy="8241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 rot="2307044">
            <a:off x="7399279" y="5002295"/>
            <a:ext cx="398011" cy="82422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ollecting skin rgb.jp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523" y="1360825"/>
            <a:ext cx="2841649" cy="2233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find ideal skin rgb.jpg"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174" y="2787250"/>
            <a:ext cx="2812825" cy="183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to apply region of interest when skin threshold.JPG"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075" y="4618524"/>
            <a:ext cx="3224765" cy="21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2" type="body"/>
          </p:nvPr>
        </p:nvSpPr>
        <p:spPr>
          <a:xfrm>
            <a:off x="173875" y="2523850"/>
            <a:ext cx="3182700" cy="277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/>
              <a:t>The result after erosion and dilation is so bad that blobs are connected and is hard to get rid of the part we want.</a:t>
            </a:r>
          </a:p>
          <a:p>
            <a:pPr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00" name="Shape 300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Bad Result</a:t>
            </a:r>
          </a:p>
        </p:txBody>
      </p:sp>
      <p:pic>
        <p:nvPicPr>
          <p:cNvPr descr="connected bolbs after erotion (bad).jpg"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75" y="1445925"/>
            <a:ext cx="4647249" cy="238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ed bolbs after dilation2 (bad).jpg"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274" y="3981225"/>
            <a:ext cx="4647249" cy="22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2" type="body"/>
          </p:nvPr>
        </p:nvSpPr>
        <p:spPr>
          <a:xfrm>
            <a:off x="211500" y="2464750"/>
            <a:ext cx="3182700" cy="289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/>
              <a:t>Remember we get the position of four corners of the keyboard, so we can apply limitation</a:t>
            </a:r>
          </a:p>
          <a:p>
            <a:pPr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10" name="Shape 310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Color Threshold Improved</a:t>
            </a:r>
          </a:p>
        </p:txBody>
      </p:sp>
      <p:pic>
        <p:nvPicPr>
          <p:cNvPr descr="initial code to apply region of interest.JP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99" y="1975550"/>
            <a:ext cx="3809999" cy="14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5550350" y="3663062"/>
            <a:ext cx="472200" cy="88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ode to apply region of interest when skin threshold.JPG"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900" y="4615300"/>
            <a:ext cx="3810000" cy="15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6886200" y="3732975"/>
            <a:ext cx="1953000" cy="746100"/>
          </a:xfrm>
          <a:prstGeom prst="wedgeRectCallout">
            <a:avLst>
              <a:gd fmla="val -51925" name="adj1"/>
              <a:gd fmla="val 109107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2400">
                <a:solidFill>
                  <a:schemeClr val="accent3"/>
                </a:solidFill>
              </a:rPr>
              <a:t>Limitation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21" name="Shape 321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Color Threshold Improved</a:t>
            </a:r>
          </a:p>
        </p:txBody>
      </p:sp>
      <p:sp>
        <p:nvSpPr>
          <p:cNvPr id="323" name="Shape 323"/>
          <p:cNvSpPr/>
          <p:nvPr/>
        </p:nvSpPr>
        <p:spPr>
          <a:xfrm rot="-5400000">
            <a:off x="4374450" y="3324412"/>
            <a:ext cx="472200" cy="88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onnected bolbs after dilation2 (bad).jp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" y="2494225"/>
            <a:ext cx="3522199" cy="243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ter dilation.jpg"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950" y="2494225"/>
            <a:ext cx="3522199" cy="24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 flipH="1" rot="-10799802">
            <a:off x="555003" y="4672921"/>
            <a:ext cx="5202300" cy="687900"/>
          </a:xfrm>
          <a:prstGeom prst="uturnArrow">
            <a:avLst>
              <a:gd fmla="val 20695" name="adj1"/>
              <a:gd fmla="val 24720" name="adj2"/>
              <a:gd fmla="val 25000" name="adj3"/>
              <a:gd fmla="val 43750" name="adj4"/>
              <a:gd fmla="val 100000" name="adj5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 flipH="1" rot="-10799790">
            <a:off x="3650074" y="4673156"/>
            <a:ext cx="4920000" cy="687900"/>
          </a:xfrm>
          <a:prstGeom prst="uturnArrow">
            <a:avLst>
              <a:gd fmla="val 20695" name="adj1"/>
              <a:gd fmla="val 24720" name="adj2"/>
              <a:gd fmla="val 25000" name="adj3"/>
              <a:gd fmla="val 43750" name="adj4"/>
              <a:gd fmla="val 100000" name="adj5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304800" y="1477350"/>
            <a:ext cx="22977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304800" y="1477350"/>
            <a:ext cx="2297700" cy="489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Use region of interest to ignore multiple boundaries</a:t>
            </a:r>
          </a:p>
          <a:p>
            <a:pPr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Finding peaks</a:t>
            </a:r>
          </a:p>
        </p:txBody>
      </p:sp>
      <p:cxnSp>
        <p:nvCxnSpPr>
          <p:cNvPr id="336" name="Shape 336"/>
          <p:cNvCxnSpPr>
            <a:stCxn id="337" idx="1"/>
            <a:endCxn id="338" idx="3"/>
          </p:cNvCxnSpPr>
          <p:nvPr/>
        </p:nvCxnSpPr>
        <p:spPr>
          <a:xfrm rot="10800000">
            <a:off x="5784250" y="4992425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9" name="Shape 339"/>
          <p:cNvCxnSpPr>
            <a:stCxn id="340" idx="3"/>
            <a:endCxn id="341" idx="1"/>
          </p:cNvCxnSpPr>
          <p:nvPr/>
        </p:nvCxnSpPr>
        <p:spPr>
          <a:xfrm>
            <a:off x="5775099" y="2258300"/>
            <a:ext cx="61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2" name="Shape 342"/>
          <p:cNvCxnSpPr/>
          <p:nvPr/>
        </p:nvCxnSpPr>
        <p:spPr>
          <a:xfrm>
            <a:off x="8805325" y="3057400"/>
            <a:ext cx="0" cy="108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after skin color threshold.jpg"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374" y="1435350"/>
            <a:ext cx="2772724" cy="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ter erosion.jpg"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450" y="1435350"/>
            <a:ext cx="2620798" cy="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ter dilation.jpg"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450" y="4169475"/>
            <a:ext cx="2620798" cy="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ter removing small regions.jpg" id="338" name="Shape 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237" y="4169475"/>
            <a:ext cx="2791001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10798841">
            <a:off x="2899177" y="3294291"/>
            <a:ext cx="2670000" cy="662100"/>
          </a:xfrm>
          <a:prstGeom prst="cloudCallout">
            <a:avLst>
              <a:gd fmla="val -28109" name="adj1"/>
              <a:gd fmla="val 104841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2899175" y="3361962"/>
            <a:ext cx="2493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1800">
                <a:solidFill>
                  <a:srgbClr val="FF0000"/>
                </a:solidFill>
              </a:rPr>
              <a:t>After color threshold</a:t>
            </a:r>
          </a:p>
        </p:txBody>
      </p:sp>
      <p:sp>
        <p:nvSpPr>
          <p:cNvPr id="345" name="Shape 345"/>
          <p:cNvSpPr/>
          <p:nvPr/>
        </p:nvSpPr>
        <p:spPr>
          <a:xfrm rot="10798841">
            <a:off x="5920827" y="3273654"/>
            <a:ext cx="2670000" cy="662100"/>
          </a:xfrm>
          <a:prstGeom prst="cloudCallout">
            <a:avLst>
              <a:gd fmla="val -28109" name="adj1"/>
              <a:gd fmla="val 104841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6009175" y="3361950"/>
            <a:ext cx="2493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800">
                <a:solidFill>
                  <a:srgbClr val="FF0000"/>
                </a:solidFill>
              </a:rPr>
              <a:t>After erosion</a:t>
            </a:r>
          </a:p>
        </p:txBody>
      </p:sp>
      <p:sp>
        <p:nvSpPr>
          <p:cNvPr id="347" name="Shape 347"/>
          <p:cNvSpPr/>
          <p:nvPr/>
        </p:nvSpPr>
        <p:spPr>
          <a:xfrm rot="10798841">
            <a:off x="3053739" y="5957629"/>
            <a:ext cx="2670000" cy="662100"/>
          </a:xfrm>
          <a:prstGeom prst="cloudCallout">
            <a:avLst>
              <a:gd fmla="val -28109" name="adj1"/>
              <a:gd fmla="val 104841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3053737" y="5986687"/>
            <a:ext cx="2493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800">
                <a:solidFill>
                  <a:srgbClr val="FF0000"/>
                </a:solidFill>
              </a:rPr>
              <a:t>After removing small regions</a:t>
            </a:r>
          </a:p>
        </p:txBody>
      </p:sp>
      <p:sp>
        <p:nvSpPr>
          <p:cNvPr id="349" name="Shape 349"/>
          <p:cNvSpPr/>
          <p:nvPr/>
        </p:nvSpPr>
        <p:spPr>
          <a:xfrm rot="10798841">
            <a:off x="6135327" y="5936966"/>
            <a:ext cx="2670000" cy="662100"/>
          </a:xfrm>
          <a:prstGeom prst="cloudCallout">
            <a:avLst>
              <a:gd fmla="val -28109" name="adj1"/>
              <a:gd fmla="val 104841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6175000" y="6048650"/>
            <a:ext cx="2493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800">
                <a:solidFill>
                  <a:srgbClr val="FF0000"/>
                </a:solidFill>
              </a:rPr>
              <a:t>After dilation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304800" y="1477350"/>
            <a:ext cx="22977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>
            <p:ph idx="2" type="body"/>
          </p:nvPr>
        </p:nvSpPr>
        <p:spPr>
          <a:xfrm>
            <a:off x="304800" y="1477350"/>
            <a:ext cx="2620800" cy="507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>
                <a:solidFill>
                  <a:schemeClr val="dk2"/>
                </a:solidFill>
              </a:rPr>
              <a:t>Pick the highest peaks on the boundary, and determine if it is on the keyboard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58" name="Shape 35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Finding peaks</a:t>
            </a:r>
          </a:p>
        </p:txBody>
      </p:sp>
      <p:pic>
        <p:nvPicPr>
          <p:cNvPr descr="multiple peaks2.jpg"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600" y="1477350"/>
            <a:ext cx="5913600" cy="237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est peak.jpg"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600" y="3857024"/>
            <a:ext cx="5913600" cy="26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6745025" y="4299175"/>
            <a:ext cx="1777500" cy="1448700"/>
          </a:xfrm>
          <a:prstGeom prst="wedgeEllipseCallout">
            <a:avLst>
              <a:gd fmla="val -75399" name="adj1"/>
              <a:gd fmla="val 3377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ighest peak zoom in.jpg"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925" y="4584287"/>
            <a:ext cx="1147699" cy="8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Calibri"/>
            </a:pPr>
            <a:r>
              <a:rPr lang="en-US" sz="2400"/>
              <a:t>Topic: Aims and Assumptions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Previous Work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Approach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Experiments and Results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Achievements, limitations and future work</a:t>
            </a:r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69" name="Shape 369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304800" y="547425"/>
            <a:ext cx="8534400" cy="8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idx="2" type="body"/>
          </p:nvPr>
        </p:nvSpPr>
        <p:spPr>
          <a:xfrm>
            <a:off x="306900" y="1477350"/>
            <a:ext cx="42486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Watch Videos!</a:t>
            </a: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8" name="Shape 378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Calibri"/>
            </a:pPr>
            <a:r>
              <a:rPr lang="en-US" sz="2400"/>
              <a:t>Topic: Aims and Assumptions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Previous Work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Approach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Experiments and Results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Achievements, limitations and future work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86" name="Shape 386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304800" y="547425"/>
            <a:ext cx="8534400" cy="8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304800" y="1477350"/>
            <a:ext cx="32685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Develop a computer vision system that can assist in playing the piano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Similar to the game, Guitar Hero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The piano displays notes to be played on an LCD screen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-US"/>
              <a:t>The code is able to read the music notes and display the key to be played</a:t>
            </a: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http://vignette4.wikia.nocookie.net/guitarhero/images/c/c4/Guitar-hero.jpg/revision/latest?cb=20140917150037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Topic - Aims and Assumptions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87" y="1479850"/>
            <a:ext cx="3331636" cy="274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399" y="4409312"/>
            <a:ext cx="5154799" cy="17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Succeeded at extracting piano key numbers from a video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</a:rPr>
              <a:t>Was not able to robustly do this in real time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</a:rPr>
              <a:t>Changes in lighting as well as changes in camera position often cause changes in calibration parameters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Succeeded at highlighting the correct piano key based off the LCD screen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</a:rPr>
              <a:t>Was unable to do this real time 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</a:rPr>
              <a:t>MATLAB may struggle with this due to computational speed limitations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Were unable to program a reliable GUI </a:t>
            </a:r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5" name="Shape 395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Achievements and Limitations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idx="2" type="body"/>
          </p:nvPr>
        </p:nvSpPr>
        <p:spPr>
          <a:xfrm>
            <a:off x="306900" y="1477350"/>
            <a:ext cx="42903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Make program run in real time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Complete GUI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Modify code to use a piano with no modifications (no white window)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 HD camera to allow recording from further distance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Learn piano the “old-fashioned” way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04" name="Shape 404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Future Work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600" y="1686524"/>
            <a:ext cx="3570950" cy="40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304800" y="6186225"/>
            <a:ext cx="6643200" cy="49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2" type="body"/>
          </p:nvPr>
        </p:nvSpPr>
        <p:spPr>
          <a:xfrm>
            <a:off x="304800" y="1293525"/>
            <a:ext cx="8534400" cy="489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7200"/>
              <a:t>Any Questions?</a:t>
            </a:r>
            <a:r>
              <a:rPr lang="en-US"/>
              <a:t> </a:t>
            </a: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Questions?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304800" y="1477350"/>
            <a:ext cx="4267200" cy="210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0" rtl="0">
              <a:spcBef>
                <a:spcPts val="0"/>
              </a:spcBef>
              <a:buNone/>
            </a:pPr>
            <a:r>
              <a:rPr lang="en-US"/>
              <a:t>The Code is broken into two parts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-US"/>
              <a:t>The Music Reader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-US"/>
              <a:t>The Key Highlighter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b="1" lang="en-US"/>
              <a:t>The Finger detector</a:t>
            </a:r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Topic - Aims and Assumptions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12" y="4612012"/>
            <a:ext cx="3218399" cy="204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975" y="3753950"/>
            <a:ext cx="3054224" cy="2616174"/>
          </a:xfrm>
          <a:prstGeom prst="rect">
            <a:avLst/>
          </a:prstGeom>
          <a:noFill/>
          <a:ln>
            <a:noFill/>
          </a:ln>
        </p:spPr>
      </p:pic>
      <p:sp>
        <p:nvSpPr>
          <p:cNvPr descr="10 sec of ode joy" id="81" name="Shape 81" title="20161206 215610">
            <a:hlinkClick r:id="rId5"/>
          </p:cNvPr>
          <p:cNvSpPr/>
          <p:nvPr/>
        </p:nvSpPr>
        <p:spPr>
          <a:xfrm>
            <a:off x="4714100" y="1385437"/>
            <a:ext cx="4179574" cy="3134674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/>
              <a:t>Topic: Aims and Assumptions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Previous Work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Approach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Experiments and Results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Achievements, limitations and future work</a:t>
            </a: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304800" y="547425"/>
            <a:ext cx="8534400" cy="8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304800" y="1477350"/>
            <a:ext cx="4392900" cy="19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The are many types of Augmented Reality Piano players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Use projectors</a:t>
            </a:r>
          </a:p>
          <a:p>
            <a:pPr indent="-228600" lvl="1" marL="914400">
              <a:spcBef>
                <a:spcPts val="0"/>
              </a:spcBef>
            </a:pPr>
            <a:r>
              <a:rPr lang="en-US"/>
              <a:t>Have varying degrees of user feedback</a:t>
            </a: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304800" y="62177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https://www.youtube.com/watch?v=Abstj0PdkW0&amp;t=120s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https://www.youtube.com/watch?v=Pp-MwmSbOYo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https://www.youtube.com/watch?v=kfnd2wnb1Ec</a:t>
            </a:r>
            <a:br>
              <a:rPr lang="en-US"/>
            </a:br>
          </a:p>
          <a:p>
            <a:pPr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Previous Work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099" y="1445925"/>
            <a:ext cx="4141499" cy="234363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5028300" y="3754825"/>
            <a:ext cx="3785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1. </a:t>
            </a:r>
            <a:r>
              <a:rPr lang="en-US" sz="800">
                <a:solidFill>
                  <a:srgbClr val="FFFFFF"/>
                </a:solidFill>
              </a:rPr>
              <a:t>TAP Augmented Piano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5575" y="4130725"/>
            <a:ext cx="3690543" cy="20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5028300" y="6193225"/>
            <a:ext cx="3785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2. Augmented Reality Music Composition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900" y="3497650"/>
            <a:ext cx="4148529" cy="23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643625" y="5841300"/>
            <a:ext cx="3785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3. Mobile Piano Player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/>
              <a:t>Topic: Aims and Assumptions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Previous Work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Approach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Experiments and Results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</a:pPr>
            <a:r>
              <a:rPr lang="en-US" sz="2400"/>
              <a:t>Achievements, limitations and future work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304800" y="547425"/>
            <a:ext cx="8534400" cy="8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3048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306900" y="1477350"/>
            <a:ext cx="85344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Wanted code to read the LCD screen and output the corresponding key number(s)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There are 26 white keys, 18 black keys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-US"/>
              <a:t>They are numbered 1-44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Used MATLAB to process is as follows</a:t>
            </a:r>
          </a:p>
          <a:p>
            <a:pPr indent="-228600" lvl="0" marL="9144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-US">
                <a:solidFill>
                  <a:srgbClr val="FF0000"/>
                </a:solidFill>
              </a:rPr>
              <a:t>Calibrate on-screen music notes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>
                <a:solidFill>
                  <a:schemeClr val="dk2"/>
                </a:solidFill>
              </a:rPr>
              <a:t>Read Video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Recognize LCD screen Area	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Use Hough Lines to find corners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-US"/>
              <a:t>Loop to read video every second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Read Video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Use corners to make orthophoto showing region of interest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Threshold to reveal “note blobs”</a:t>
            </a:r>
          </a:p>
          <a:p>
            <a:pPr indent="-228600" lvl="1" marL="1371600" rtl="0">
              <a:spcBef>
                <a:spcPts val="0"/>
              </a:spcBef>
              <a:buAutoNum type="alphaLcPeriod"/>
            </a:pPr>
            <a:r>
              <a:rPr lang="en-US"/>
              <a:t>Calculate x,y centers of blobs</a:t>
            </a:r>
          </a:p>
          <a:p>
            <a:pPr indent="-228600" lvl="1" marL="1371600">
              <a:spcBef>
                <a:spcPts val="0"/>
              </a:spcBef>
              <a:buAutoNum type="alphaLcPeriod"/>
            </a:pPr>
            <a:r>
              <a:rPr lang="en-US"/>
              <a:t>Output key number to be pressed</a:t>
            </a: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19" name="Shape 119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Approach - Music Reader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048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306900" y="1477350"/>
            <a:ext cx="2996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Reads raw image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Three notes are pressed from the start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These are the calibration notes</a:t>
            </a: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315559" y="6439625"/>
            <a:ext cx="723000" cy="3048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8" name="Shape 128"/>
          <p:cNvSpPr txBox="1"/>
          <p:nvPr>
            <p:ph idx="4" type="body"/>
          </p:nvPr>
        </p:nvSpPr>
        <p:spPr>
          <a:xfrm>
            <a:off x="304800" y="6370125"/>
            <a:ext cx="5943600" cy="3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04800" y="547425"/>
            <a:ext cx="8534400" cy="74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Calibration Procedure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400" y="1844000"/>
            <a:ext cx="5538299" cy="327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Back">
  <a:themeElements>
    <a:clrScheme name="">
      <a:dk1>
        <a:srgbClr val="545454"/>
      </a:dk1>
      <a:lt1>
        <a:srgbClr val="FFFFFF"/>
      </a:lt1>
      <a:dk2>
        <a:srgbClr val="000000"/>
      </a:dk2>
      <a:lt2>
        <a:srgbClr val="808080"/>
      </a:lt2>
      <a:accent1>
        <a:srgbClr val="DC9A4C"/>
      </a:accent1>
      <a:accent2>
        <a:srgbClr val="333399"/>
      </a:accent2>
      <a:accent3>
        <a:srgbClr val="FFFFFF"/>
      </a:accent3>
      <a:accent4>
        <a:srgbClr val="464646"/>
      </a:accent4>
      <a:accent5>
        <a:srgbClr val="EBCAB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